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7" r:id="rId5"/>
    <p:sldId id="291" r:id="rId6"/>
    <p:sldId id="325" r:id="rId7"/>
    <p:sldId id="326" r:id="rId8"/>
    <p:sldId id="327" r:id="rId9"/>
    <p:sldId id="329" r:id="rId10"/>
    <p:sldId id="328" r:id="rId11"/>
    <p:sldId id="330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61" d="100"/>
          <a:sy n="161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4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270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687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735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6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8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39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81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07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76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42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774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941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0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246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276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9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33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550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926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2667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5298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892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479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44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660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327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134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228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5662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93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3480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538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0938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909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918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1459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550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5570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455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575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377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9864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03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0408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6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07/01/2024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Support </a:t>
            </a:r>
            <a:r>
              <a:rPr lang="en-PH" sz="5000" b="1"/>
              <a:t>Vector Machine - Math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DB5EA-3352-A7BC-83AD-D46B67D6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362465" y="0"/>
            <a:ext cx="11467070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9" name="Picture 8" descr="A diagram of fruit processing&#10;&#10;Description automatically generated with medium confidence">
            <a:extLst>
              <a:ext uri="{FF2B5EF4-FFF2-40B4-BE49-F238E27FC236}">
                <a16:creationId xmlns:a16="http://schemas.microsoft.com/office/drawing/2014/main" id="{ACB7A401-66B2-33BC-4D73-AFA57E626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6" b="4871"/>
          <a:stretch/>
        </p:blipFill>
        <p:spPr>
          <a:xfrm>
            <a:off x="1432470" y="0"/>
            <a:ext cx="9327060" cy="574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0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cil and a person&#10;&#10;Description automatically generated">
            <a:extLst>
              <a:ext uri="{FF2B5EF4-FFF2-40B4-BE49-F238E27FC236}">
                <a16:creationId xmlns:a16="http://schemas.microsoft.com/office/drawing/2014/main" id="{16AA7D63-0AC2-F19F-A8EC-BCCB6736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8"/>
          <a:stretch/>
        </p:blipFill>
        <p:spPr>
          <a:xfrm>
            <a:off x="1458171" y="0"/>
            <a:ext cx="9275657" cy="61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notebook with a drawing on it&#10;&#10;Description automatically generated">
            <a:extLst>
              <a:ext uri="{FF2B5EF4-FFF2-40B4-BE49-F238E27FC236}">
                <a16:creationId xmlns:a16="http://schemas.microsoft.com/office/drawing/2014/main" id="{4586054E-F574-1BE5-C157-E0AEAC8EB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006" b="598"/>
          <a:stretch/>
        </p:blipFill>
        <p:spPr>
          <a:xfrm>
            <a:off x="1513336" y="0"/>
            <a:ext cx="91653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04980CD4-EFA8-87A2-1481-DE74014F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3"/>
          <a:stretch/>
        </p:blipFill>
        <p:spPr>
          <a:xfrm>
            <a:off x="1539765" y="0"/>
            <a:ext cx="9112469" cy="6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5035DE9C-75F6-6936-1D68-759EEBCF0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8"/>
          <a:stretch/>
        </p:blipFill>
        <p:spPr>
          <a:xfrm>
            <a:off x="1713186" y="0"/>
            <a:ext cx="8765628" cy="57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BA54C8C1-0576-CF0B-D991-392F9DFA7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3709"/>
            <a:ext cx="10375075" cy="5835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79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1E8F27F0-C24C-F33A-99C4-36696680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63" y="0"/>
            <a:ext cx="10200274" cy="5737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889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A84EAFEC-256F-F4C7-3318-8A95A11A6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-5569"/>
            <a:ext cx="10658104" cy="599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5DBDA4-AEC9-DC7E-FD84-DE85E7AF6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1" y="0"/>
            <a:ext cx="10319417" cy="580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3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Support </a:t>
            </a:r>
            <a:r>
              <a:rPr lang="en-US" sz="2800" b="1" dirty="0">
                <a:latin typeface="Calibri Light (Headings)"/>
              </a:rPr>
              <a:t>Vector Machines and </a:t>
            </a:r>
            <a:r>
              <a:rPr lang="en-US" sz="2800" b="1" i="0" dirty="0">
                <a:effectLst/>
                <a:latin typeface="Calibri Light (Headings)"/>
              </a:rPr>
              <a:t>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F92C09F1-D344-D1A2-CA05-AC740FE38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8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erson pointing at a graph&#10;&#10;Description automatically generated">
            <a:extLst>
              <a:ext uri="{FF2B5EF4-FFF2-40B4-BE49-F238E27FC236}">
                <a16:creationId xmlns:a16="http://schemas.microsoft.com/office/drawing/2014/main" id="{52D38652-8BEE-BA3D-B4BC-07D31507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9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2EA52409-E00E-4968-C89F-E0078F8D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4" y="-9943"/>
            <a:ext cx="10395236" cy="5847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214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00FD298-6E44-15B7-F098-149274FC3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614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B8DA7339-2DB7-CB59-2497-360C4C4A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1" y="0"/>
            <a:ext cx="10615026" cy="5970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5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A8BFE5A-3C3F-35A5-C15D-35E34EA0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70464" cy="59458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8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CAA83490-54B1-8A1E-A428-4921BF10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6" y="0"/>
            <a:ext cx="10631708" cy="59803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50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F07BEC38-5953-8FC7-0449-23B3E9704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" y="-13221"/>
            <a:ext cx="10913195" cy="61386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73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40933BD-BFE7-EDFF-61A4-37F804C2C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719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6AE5CE92-F3DD-5E76-3BFB-A2ABB2EB8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5" y="-60136"/>
            <a:ext cx="10784629" cy="60663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715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6B9409-B80A-2D5D-C60A-8C09A4BAF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" b="13166"/>
          <a:stretch/>
        </p:blipFill>
        <p:spPr>
          <a:xfrm>
            <a:off x="477366" y="0"/>
            <a:ext cx="11099615" cy="54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01015ECC-D886-34F0-B36E-9E6C158F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87445" cy="59554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9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44F312A0-6A40-C762-13A2-D2E15D59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1" y="-23778"/>
            <a:ext cx="10666457" cy="59998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68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9D23B32-491E-71C7-F867-1EE6D1A0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0"/>
            <a:ext cx="10607040" cy="59664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33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2BC70CAD-4525-E54F-0F04-C317E575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6" y="0"/>
            <a:ext cx="10783147" cy="60655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045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5F3F1199-F142-4C77-CB44-AA984EB1C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0"/>
            <a:ext cx="10741152" cy="60418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131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pointing at a graph&#10;&#10;Description automatically generated">
            <a:extLst>
              <a:ext uri="{FF2B5EF4-FFF2-40B4-BE49-F238E27FC236}">
                <a16:creationId xmlns:a16="http://schemas.microsoft.com/office/drawing/2014/main" id="{9779A40B-7A8D-5383-4235-475537688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0"/>
            <a:ext cx="10236635" cy="57581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0857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26B604-82D2-D0A3-B882-53C1955C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0" y="-57713"/>
            <a:ext cx="10792439" cy="6070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800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A03CE284-0F86-E828-3D16-A0CEF441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4" y="-69580"/>
            <a:ext cx="10848171" cy="610209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8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E4AD9C3F-6810-D205-EDD2-360ECD174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-65794"/>
            <a:ext cx="10741152" cy="60418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562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131D2BBE-CE8A-3F87-5DE9-AFE01868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9" y="0"/>
            <a:ext cx="10299822" cy="57936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89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636E079-EB5B-E745-8708-59D9FECE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66" t="16886" r="14366" b="-110"/>
          <a:stretch/>
        </p:blipFill>
        <p:spPr>
          <a:xfrm>
            <a:off x="-880324" y="540888"/>
            <a:ext cx="11176231" cy="5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37A5A134-F66F-5524-D6EF-2A7708F4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3" cy="59254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151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87EDA48F-6FE5-F8F5-6AF7-FEF4484A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4" y="-9239"/>
            <a:ext cx="10529552" cy="59228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177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DF9124C5-625D-1FF9-092D-1333997A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1" y="-9050"/>
            <a:ext cx="10515659" cy="591505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17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0CCB2AE6-720F-CA84-3C20-2D6CB788A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0"/>
            <a:ext cx="10546079" cy="59321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5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A6C77F51-4097-F411-8F24-7F8A32C44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4" cy="59254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9446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book&#10;&#10;Description automatically generated">
            <a:extLst>
              <a:ext uri="{FF2B5EF4-FFF2-40B4-BE49-F238E27FC236}">
                <a16:creationId xmlns:a16="http://schemas.microsoft.com/office/drawing/2014/main" id="{04B5A008-FE8E-F0CB-C864-707DDC89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5369"/>
            <a:ext cx="10560683" cy="59403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498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with a diagram and a book&#10;&#10;Description automatically generated">
            <a:extLst>
              <a:ext uri="{FF2B5EF4-FFF2-40B4-BE49-F238E27FC236}">
                <a16:creationId xmlns:a16="http://schemas.microsoft.com/office/drawing/2014/main" id="{288682FC-FC89-48BC-BB2E-8A4F89B9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3633"/>
            <a:ext cx="10464937" cy="5886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716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telescope&#10;&#10;Description automatically generated">
            <a:extLst>
              <a:ext uri="{FF2B5EF4-FFF2-40B4-BE49-F238E27FC236}">
                <a16:creationId xmlns:a16="http://schemas.microsoft.com/office/drawing/2014/main" id="{7A3D4E10-8E23-B687-2685-0C5DF6110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-2693"/>
            <a:ext cx="10236635" cy="57581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771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diagram of a support vector machine&#10;&#10;Description automatically generated">
            <a:extLst>
              <a:ext uri="{FF2B5EF4-FFF2-40B4-BE49-F238E27FC236}">
                <a16:creationId xmlns:a16="http://schemas.microsoft.com/office/drawing/2014/main" id="{1B52CD45-A52C-E85D-F3B4-91A23B81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8" y="-11987"/>
            <a:ext cx="10314431" cy="58018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8165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E2EA3-5353-5DD1-9A20-E7147022B151}"/>
              </a:ext>
            </a:extLst>
          </p:cNvPr>
          <p:cNvSpPr txBox="1"/>
          <p:nvPr/>
        </p:nvSpPr>
        <p:spPr>
          <a:xfrm>
            <a:off x="790436" y="1400938"/>
            <a:ext cx="10611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B0F0"/>
                </a:solidFill>
              </a:rPr>
              <a:t>Support Vectors </a:t>
            </a:r>
            <a:r>
              <a:rPr lang="en-US" sz="2400" dirty="0"/>
              <a:t>- The data points nearest to the hyperplane are known as support vectors. The separation line can be determined with the use of support vectors.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Hyperplane </a:t>
            </a:r>
            <a:r>
              <a:rPr lang="en-US" sz="2400" dirty="0"/>
              <a:t>- The space or decision plane that divides a group of items into multiple classes is referred to as a hyperplane.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Margin</a:t>
            </a:r>
            <a:r>
              <a:rPr lang="en-US" sz="2400" dirty="0"/>
              <a:t> - The distance between two lines on distinct classes nearest data points.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Maximum margin </a:t>
            </a:r>
            <a:r>
              <a:rPr lang="en-US" sz="2400" dirty="0"/>
              <a:t>- An ideal hyperplane is one that has the largest margin.</a:t>
            </a:r>
          </a:p>
        </p:txBody>
      </p:sp>
    </p:spTree>
    <p:extLst>
      <p:ext uri="{BB962C8B-B14F-4D97-AF65-F5344CB8AC3E}">
        <p14:creationId xmlns:p14="http://schemas.microsoft.com/office/powerpoint/2010/main" val="343829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FDA06-08A6-8C3C-5677-BCA2881D9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>
          <a:xfrm>
            <a:off x="769779" y="0"/>
            <a:ext cx="10652441" cy="5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85A24DF-381D-78F0-C947-55C45B212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9" y="0"/>
            <a:ext cx="10804821" cy="60777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596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52B41A-C67F-2FC4-7D20-0C20FA7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7" y="-35434"/>
            <a:ext cx="10589620" cy="59566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09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29C3382-500C-BF46-36DC-CE18EE172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0"/>
            <a:ext cx="10464937" cy="58865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405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F25997-6EE6-7C44-6991-17ECF31D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3" y="0"/>
            <a:ext cx="10621701" cy="597470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81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graph&#10;&#10;Description automatically generated">
            <a:extLst>
              <a:ext uri="{FF2B5EF4-FFF2-40B4-BE49-F238E27FC236}">
                <a16:creationId xmlns:a16="http://schemas.microsoft.com/office/drawing/2014/main" id="{7A83E436-6586-ED24-DA78-B7B8CBC79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" y="-871"/>
            <a:ext cx="10523051" cy="591921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2436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C42C5A5-A217-85B0-4F54-8E327F76E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8" y="-4412"/>
            <a:ext cx="10448544" cy="58773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48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5241E29-538E-6A1C-3815-42774BE0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5" y="0"/>
            <a:ext cx="10546270" cy="593227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91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8" name="Picture 47" descr="A screen shot of a graph&#10;&#10;Description automatically generated">
            <a:extLst>
              <a:ext uri="{FF2B5EF4-FFF2-40B4-BE49-F238E27FC236}">
                <a16:creationId xmlns:a16="http://schemas.microsoft.com/office/drawing/2014/main" id="{58F75250-9925-1CB2-A712-C083A5AB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-11856"/>
            <a:ext cx="10534204" cy="59254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779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9D4099-1483-3924-0BDA-F342A054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4" y="8788"/>
            <a:ext cx="10372347" cy="58344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438EC7-7D23-25EE-8976-141964C407E9}"/>
              </a:ext>
            </a:extLst>
          </p:cNvPr>
          <p:cNvSpPr/>
          <p:nvPr/>
        </p:nvSpPr>
        <p:spPr>
          <a:xfrm>
            <a:off x="9721611" y="5169267"/>
            <a:ext cx="1366760" cy="6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45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3F36AB34-3181-A144-6CB4-48C3F4FB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1"/>
          <a:stretch/>
        </p:blipFill>
        <p:spPr>
          <a:xfrm>
            <a:off x="551935" y="0"/>
            <a:ext cx="11088129" cy="56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6862DFF2-0042-C5D4-F175-16794B040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4"/>
          <a:stretch/>
        </p:blipFill>
        <p:spPr>
          <a:xfrm>
            <a:off x="583204" y="0"/>
            <a:ext cx="11182908" cy="5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CE3750-F4D0-D474-2A7E-147FE3E7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6"/>
          <a:stretch/>
        </p:blipFill>
        <p:spPr>
          <a:xfrm>
            <a:off x="263278" y="0"/>
            <a:ext cx="11665443" cy="59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3019B85-E1B9-F5EF-913E-C79E0C319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6"/>
          <a:stretch/>
        </p:blipFill>
        <p:spPr>
          <a:xfrm>
            <a:off x="411756" y="0"/>
            <a:ext cx="11368487" cy="5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1961</TotalTime>
  <Words>248</Words>
  <Application>Microsoft Office PowerPoint</Application>
  <PresentationFormat>Widescreen</PresentationFormat>
  <Paragraphs>140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Calibri Light (Headings)</vt:lpstr>
      <vt:lpstr>Wingdings</vt:lpstr>
      <vt:lpstr>Office Theme</vt:lpstr>
      <vt:lpstr>Support Vector Machine - Math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402</cp:revision>
  <dcterms:created xsi:type="dcterms:W3CDTF">2022-05-11T03:47:05Z</dcterms:created>
  <dcterms:modified xsi:type="dcterms:W3CDTF">2024-01-07T10:34:33Z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